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Montserrat"/>
      <p:regular r:id="rId69"/>
      <p:bold r:id="rId70"/>
      <p:italic r:id="rId71"/>
      <p:boldItalic r:id="rId72"/>
    </p:embeddedFont>
    <p:embeddedFont>
      <p:font typeface="Hind Madurai"/>
      <p:regular r:id="rId73"/>
      <p:bold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indMadurai-regular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5.xml"/><Relationship Id="rId74" Type="http://schemas.openxmlformats.org/officeDocument/2006/relationships/font" Target="fonts/HindMadurai-bold.fntdata"/><Relationship Id="rId33" Type="http://schemas.openxmlformats.org/officeDocument/2006/relationships/slide" Target="slides/slide28.xml"/><Relationship Id="rId77" Type="http://schemas.openxmlformats.org/officeDocument/2006/relationships/font" Target="fonts/OpenSans-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penSans-boldItalic.fntdata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streamlit.io/en/stable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c09f1ef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c09f1efc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4a202e24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4a202e24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Perchè? Perchè sì, la centralità esprime l’influenza di un nodo ma può farlo con diverse “sfumature” ed è per questo che troviamo tanti tipi di centralità (qui ne vedete alcuni ma non sono nemmeno tutti!).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Possiamo ad esempio parlare di centralità di grado, closeness, betweenness, eigenvector centrality.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Ognuna di queste centralità ha un significato particolare e permette di fare osservazioni diverse rispetto alle altre.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4a202e24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4a202e24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4a202e24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4a202e24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ea3d5da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ea3d5da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bad53a3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bad53a3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ea3d5da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ea3d5da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4a202e24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4a202e24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4a202e24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4a202e24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https://www.ebi.ac.uk/training-beta/online/courses/network-analysis-of-protein-interaction-data-an-introduction/building-and-analysing-ppins/topological-ppin-analysis/closeness-centrality/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8a92272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8a92272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4cb6cc04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4cb6cc04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2f99ed3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2f99ed3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a92272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a92272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8a92272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8a92272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2db7b03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2db7b03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4a202e24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4a202e2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8a92272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8a92272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8a92272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8a92272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8a922720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8a92272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3873e3b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3873e3b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2f99ed32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2f99ed32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f99ed3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2f99ed3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4a202e2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4a202e2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Cominciamo subito con l’illustrare cosa andiamo a fare oggi: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Introduciamo Streamlit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Introduciamo concetti relativi alla centralità per le reti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Introduciamo alcuni concetti relativi all’apprendimento su reti (ma non solo)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Alla fine, confidenti di quello che sappiamo, utilizziamo streamlit per visualizzare alcuni dei concetti che abbiamo appreso.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8a92272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8a92272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8a92272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8a92272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https://en.wikipedia.org/wiki/DeGroot_learning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2f99ed32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2f99ed32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8a922720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8a922720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8a922720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8a922720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http://beyondmicrofoundations.blogspot.com/2010/09/degroot-model-of-social-influence-and.html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a1f0398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a1f039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8a922720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8a922720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8a922720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8a922720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a922720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a92272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8a922720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8a922720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a202e24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a202e24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2"/>
              </a:rPr>
              <a:t>https://docs.streamlit.io/en/stable/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4cb6cc0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4cb6cc0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4cb6cc04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4cb6cc04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4cb6cc0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4cb6cc0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cb6cc0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cb6cc0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4cb6cc0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4cb6cc0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4cb6cc04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4cb6cc04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4cb6cc04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4cb6cc04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4cb6cc04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4cb6cc0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4cb6cc04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4cb6cc04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4cb6cc04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4cb6cc04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4a202e24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4a202e24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e99f54c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e99f54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4cb6cc04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4cb6cc04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e99f54c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e99f54c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4cb6cc0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4cb6cc0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4cb6cc04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4cb6cc04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4cb6cc04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4cb6cc04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eb4471a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eb4471a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eb4471a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eb4471a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eb4471a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eb4471a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4cb6cc04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4cb6cc04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4cb6cc04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4cb6cc0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4cb6cc04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4cb6cc04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4cb6cc04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4cb6cc04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4cb6cc04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4cb6cc04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4cb6cc04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4cb6cc04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e582661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e582661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4a202e24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4a202e2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4a202e24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4a202e24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Innanzitutto, per fare un discorso introduttivo, possiamo dire che quando si parla di “influenza” di un nodo si parla di una tipologia particolare di misura di centralità.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ind Madurai"/>
              <a:buNone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texture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52400" y="-95250"/>
            <a:ext cx="9296401" cy="3050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ure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093206"/>
            <a:ext cx="9144000" cy="305029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edium.com/@1littleendian" TargetMode="External"/><Relationship Id="rId4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lBi0wlDfd56vNBLa9K3ctBI8ChnVqcxO/view" TargetMode="External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UsRNmD5pZs0q-eiB-H8BQ-nxFaLdCQDS/view" TargetMode="External"/><Relationship Id="rId4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en.wikipedia.org/wiki/DeGroot_learning" TargetMode="External"/><Relationship Id="rId4" Type="http://schemas.openxmlformats.org/officeDocument/2006/relationships/hyperlink" Target="https://www.coursera.org/learn/social-economic-networks" TargetMode="External"/><Relationship Id="rId5" Type="http://schemas.openxmlformats.org/officeDocument/2006/relationships/hyperlink" Target="https://github.com/antigones/streamlit-degroot/" TargetMode="External"/><Relationship Id="rId6" Type="http://schemas.openxmlformats.org/officeDocument/2006/relationships/hyperlink" Target="https://streamlit-degroot.herokuapp.com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meetup.com/it-IT/GDG-Roma/" TargetMode="External"/><Relationship Id="rId4" Type="http://schemas.openxmlformats.org/officeDocument/2006/relationships/hyperlink" Target="https://gdg.community.dev/gdg-roma/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16860"/>
          </a:schemeClr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16422" t="36664"/>
          <a:stretch/>
        </p:blipFill>
        <p:spPr>
          <a:xfrm>
            <a:off x="2483" y="0"/>
            <a:ext cx="9138640" cy="461586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0" y="1396"/>
            <a:ext cx="9144000" cy="5142300"/>
          </a:xfrm>
          <a:prstGeom prst="rect">
            <a:avLst/>
          </a:prstGeom>
          <a:solidFill>
            <a:srgbClr val="FF5C00">
              <a:alpha val="8784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71733" l="0" r="5678" t="0"/>
          <a:stretch/>
        </p:blipFill>
        <p:spPr>
          <a:xfrm>
            <a:off x="-14918" y="3735525"/>
            <a:ext cx="9158918" cy="14581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51661" y="632492"/>
            <a:ext cx="8977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it" sz="4100">
                <a:solidFill>
                  <a:srgbClr val="FFFFFF"/>
                </a:solidFill>
              </a:rPr>
              <a:t>Visualizziamo l’apprendimento su reti con Python e Streamlit</a:t>
            </a:r>
            <a:endParaRPr b="1" i="1" sz="4500" u="none" cap="none" strike="noStrike">
              <a:solidFill>
                <a:srgbClr val="FF5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1661" y="2571052"/>
            <a:ext cx="87234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tillium Web"/>
              <a:buNone/>
            </a:pPr>
            <a:r>
              <a:rPr lang="it" sz="2700">
                <a:solidFill>
                  <a:schemeClr val="lt1"/>
                </a:solidFill>
              </a:rPr>
              <a:t>Juna Salviati - GDG Roma</a:t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481795" y="4112604"/>
            <a:ext cx="2464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" sz="1500" u="none" cap="none" strike="noStrik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rPr>
              <a:t>23-24-25 Marzo, 2021</a:t>
            </a:r>
            <a:endParaRPr sz="110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0818" y="4567960"/>
            <a:ext cx="750928" cy="18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323" y="3918849"/>
            <a:ext cx="2549097" cy="105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concetto di “centralità”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Esprime l’importanza di un nodo.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Tanti tipi (“sfumature”) di centralità: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degree (grado)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closeness (vicinanza)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betweenness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prestige (eigenvector)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Ognuna di queste ha un significato particolare ed è più indicata per alcuni tipi di osservazioni rispetto ad altre.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Degree centrality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Esprime “quanto” è connesso un nodo: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degree_centrality = grado del nodo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Nella forma normalizzata (valori da 0 a 1):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grado del nodo/(#nodi - 1)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Degree centrality - esempio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408932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50" y="1522475"/>
            <a:ext cx="2101300" cy="20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3905375" y="1522475"/>
            <a:ext cx="42096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0, centralità di grado 3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1, centralità di grado 1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2, centralità di grado 2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Normalizzate: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0: 3/(4-1) -&gt; 1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1: ⅓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nodo 2: ⅔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Degree centrality - limitazioni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</a:t>
            </a:r>
            <a:r>
              <a:rPr lang="it"/>
              <a:t>iene conto solo del vicinato “più stretto” ma un nodo può essere importante per altri motivi: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35" y="1874875"/>
            <a:ext cx="6628524" cy="15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737" y="3625500"/>
            <a:ext cx="6628525" cy="1245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>
            <a:off x="4372338" y="3377850"/>
            <a:ext cx="399300" cy="20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Betweenness</a:t>
            </a:r>
            <a:r>
              <a:rPr lang="it"/>
              <a:t> Centrality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Indica quante volte ci si imbatte in un nodo, partendo da i e cercando di raggiungere j con un cammino minimo.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Tanto più è alta per un nodo, tanto più le informazioni passano per quel nodo.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Cattura il ruolo del nodo come intermediario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69498" l="0" r="0" t="0"/>
          <a:stretch/>
        </p:blipFill>
        <p:spPr>
          <a:xfrm>
            <a:off x="1718587" y="2136652"/>
            <a:ext cx="5706826" cy="7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Betweenness Centrality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4145500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2585"/>
            <a:ext cx="8520600" cy="237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Closeness centrality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Misura la vicinanza di un nodo a tutti gli altri nodi in media (quanto il nodo può raggiungere altri nodi con cammini minimi):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875" y="2033775"/>
            <a:ext cx="1362250" cy="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2794700"/>
            <a:ext cx="85206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dove l(i,j) è la lunghezza del cammino minimo tra i e j.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Quando due nodi non sono connessi, la distanza si suppone infinita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Closeness Centrality - esempio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100" y="1587550"/>
            <a:ext cx="4174374" cy="26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311700" y="4483900"/>
            <a:ext cx="85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rPr>
              <a:t>https://www.ebi.ac.uk/training-beta/online/courses/network-analysis-of-protein-interaction-data-an-introduction/building-and-analysing-ppins/topological-ppin-analysis/closeness-centrality/</a:t>
            </a:r>
            <a:endParaRPr sz="800"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Eigenvector Centrality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L’importanza di una persona viene misurata a partire dall’importanza dei suoi vicini: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una persona guadagna (in qualche misura) prestigio da un vicino che ha molto prestigio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560400" y="3816825"/>
            <a:ext cx="8271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cattura l’esistenza del link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a, cattura una proporzionalità rispetto all’importanza del vicino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4372350" y="3468450"/>
            <a:ext cx="399300" cy="20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0" y="3948550"/>
            <a:ext cx="261025" cy="2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520" y="2749000"/>
            <a:ext cx="220897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Eigenvector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017725"/>
            <a:ext cx="8520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Riscrivendo la somma come prodotto di matrici: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113" y="1596675"/>
            <a:ext cx="1307764" cy="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2339850"/>
            <a:ext cx="85206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questa è proprio la definizione di eigenvector.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it"/>
              <a:t>Eigenvector: un vettore che, applicato ad una matrice, restituisce un rescaling di se stesso.</a:t>
            </a:r>
            <a:endParaRPr i="1"/>
          </a:p>
        </p:txBody>
      </p:sp>
      <p:sp>
        <p:nvSpPr>
          <p:cNvPr id="192" name="Google Shape;192;p32"/>
          <p:cNvSpPr/>
          <p:nvPr/>
        </p:nvSpPr>
        <p:spPr>
          <a:xfrm>
            <a:off x="4372350" y="3141825"/>
            <a:ext cx="399300" cy="20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089700" y="1795025"/>
            <a:ext cx="51648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Juna Salviati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GDG Rome Co-Leader, WTM Ambassador, MVP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Full Stack Developer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@1littleendian</a:t>
            </a:r>
            <a:endParaRPr b="1"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66666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https://medium.com/@1littleendi</a:t>
            </a:r>
            <a:r>
              <a:rPr b="1" lang="it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</a:t>
            </a:r>
            <a:endParaRPr b="1"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71315" y="1828807"/>
            <a:ext cx="1382700" cy="1382700"/>
          </a:xfrm>
          <a:prstGeom prst="ellipse">
            <a:avLst/>
          </a:prstGeom>
          <a:solidFill>
            <a:srgbClr val="F75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615" y="1910413"/>
            <a:ext cx="1232699" cy="1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Apprendimento su reti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Che significa “apprendimento”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Quando parliamo di “apprendimento” ci riferiamo 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persone (nodi) che hanno delle opinioni iniziali...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…che “vedono” quello che gli succede attorno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...oppure “ascoltano” le informazioni che arrivano dai vicini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...e “ricalibrano” le proprie opinioni/azioni sulla base delle informazioni che hanno ricevuto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Modelli di apprendimento su reti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Parliamo di due specifici modelli per l’apprendimento: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apprendimento Bayesiano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DeGroot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arrivando alla conclusione che: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 alcune condizioni, dopo un po’ le opinioni di tutti si uniformano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alcuni individui sono più influenti di altri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Apprendimento Bayesiano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persone partono con delle opinioni iniziali (initial beliefs) sul fatto che un evento possa verificarsi o 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Osservando i vicini, riescono a farsi una idea della probabilità dell’evento ed adeguano il loro comportamento di conseguenza, </a:t>
            </a:r>
            <a:r>
              <a:rPr b="1" lang="it"/>
              <a:t>indipendentemente dall’ottimalità della scelta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Apprendimento Bayesiano - esempio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Vogliamo massimizzare il nostro guadagno compiendo delle azioni.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In ogni istante, possiamo fare le seguenti scelte: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compiere l’azione A, che paga sempre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compiere </a:t>
            </a:r>
            <a:r>
              <a:rPr lang="it"/>
              <a:t>l’azione B, che paga 2 con probabilità p e 0 con probabilità 1-p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Non conosciamo 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Apprendimento Bayesiano - esempio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E’ chiaro che: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se p &gt; ½ , è più conveniente compiere 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se p &lt;½ , è più conveniente </a:t>
            </a:r>
            <a:r>
              <a:rPr lang="it"/>
              <a:t>compiere </a:t>
            </a:r>
            <a:r>
              <a:rPr lang="it"/>
              <a:t>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Come posso scoprire il valore di p?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311300" y="321202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Osservando i miei vicini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Apprendimento Bayesiano - esempio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Se il mio vicino gioca B infinitamente spesso, allora si può capire p (legge dei grandi numeri)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Guardando il mio vicino, posso capire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 miei vicini, guardando me, possono capire p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3372225"/>
            <a:ext cx="85206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Tutta la componente connessa compie la stessa azione</a:t>
            </a:r>
            <a:endParaRPr/>
          </a:p>
        </p:txBody>
      </p:sp>
      <p:sp>
        <p:nvSpPr>
          <p:cNvPr id="236" name="Google Shape;236;p39"/>
          <p:cNvSpPr/>
          <p:nvPr/>
        </p:nvSpPr>
        <p:spPr>
          <a:xfrm>
            <a:off x="4372350" y="3093825"/>
            <a:ext cx="399300" cy="20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DeGroot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è un modello più semplice rispetto all’apprendimento Bayesiano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incorpora la struttura della rete nel modello di formazione delle opinioni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dà </a:t>
            </a:r>
            <a:r>
              <a:rPr lang="it"/>
              <a:t>un'ulteriore</a:t>
            </a:r>
            <a:r>
              <a:rPr lang="it"/>
              <a:t> intuizione del concetto di “eigenvector centrality”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DeGroot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società è modellata con una matrice T...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400" y="1956225"/>
            <a:ext cx="1910750" cy="2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3778225" y="2602400"/>
            <a:ext cx="559200" cy="62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488" y="2469538"/>
            <a:ext cx="21812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888775" y="4420625"/>
            <a:ext cx="76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quanto pesa l’opinione di j sulla formazione dell’opinione di 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75" y="4482125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Vettore di opinioni iniziali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Le persone hanno delle opinioni iniziali, modellate con</a:t>
            </a:r>
            <a:r>
              <a:rPr lang="it"/>
              <a:t> un vettore p(0):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175" y="1888250"/>
            <a:ext cx="1008725" cy="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2776025"/>
            <a:ext cx="8520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Può rappresentare, ad esempio: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il livello di gradimento di un prodotto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la fiducia che la persona ripone nel verificarsi di un certo evento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facciamo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Introduciamo: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streamlit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concetti relativi alla centralità per le reti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concetti relativi all’apprendimento su reti (e non solo)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Utilizziamo streamlit per visualizzare alcuni di questi concetti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Aggiornamento delle opinioni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Gli individui comunicano con i vicini e “rivedono” le proprie opinioni.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Ad ogni step t, ogni persona aggiorna le proprie opinioni, incorporando quelle dei vicini secondo la formula: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63" y="2706525"/>
            <a:ext cx="12858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275" y="4026600"/>
            <a:ext cx="32194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311700" y="3261550"/>
            <a:ext cx="85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Espandendo l’equazione e raccogliendo 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Aggiornamento delle opinioni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152475"/>
            <a:ext cx="8520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Sul lungo termine: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1790325"/>
            <a:ext cx="1885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2532775"/>
            <a:ext cx="8520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per alcune topologie di rete, le opinioni convergono e le persone raggiungono un </a:t>
            </a:r>
            <a:r>
              <a:rPr b="1" lang="it"/>
              <a:t>consenso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Convergenza - esempio</a:t>
            </a:r>
            <a:endParaRPr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311700" y="1152475"/>
            <a:ext cx="85206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Situazione iniziale:</a:t>
            </a:r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0" y="1769025"/>
            <a:ext cx="2917600" cy="6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925" y="1769025"/>
            <a:ext cx="1411625" cy="7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411600" y="2616725"/>
            <a:ext cx="85206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t=2, aggiorniamo p:</a:t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00" y="3180775"/>
            <a:ext cx="32194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8450" y="3605925"/>
            <a:ext cx="13335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8700" y="1433625"/>
            <a:ext cx="22479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Convergenza - esempio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152475"/>
            <a:ext cx="8520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...</a:t>
            </a:r>
            <a:r>
              <a:rPr lang="it"/>
              <a:t>t circa 11, aggiorniamo p: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825" y="1747825"/>
            <a:ext cx="14668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475" y="1800213"/>
            <a:ext cx="20288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2927800"/>
            <a:ext cx="85206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...si è raggiunta la convergenza.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particolare, il vettore di influenza è: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 osserva che le persone 2 e 3 hanno il doppio dell’influenza della persona 1.</a:t>
            </a:r>
            <a:endParaRPr/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4004725"/>
            <a:ext cx="24193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Convergenza - eigenvector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11700" y="1152475"/>
            <a:ext cx="852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Si osserva anche che:</a:t>
            </a:r>
            <a:endParaRPr sz="3500"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75" y="1698825"/>
            <a:ext cx="1173250" cy="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93350" y="2160150"/>
            <a:ext cx="852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è un eigenvector per T. Infatti: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076" y="2819252"/>
            <a:ext cx="4899824" cy="9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Non convergenza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1152475"/>
            <a:ext cx="8520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alcuni casi, le opinioni oscillano e non si raggiunge la convergenza.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Esempio: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00" y="2173250"/>
            <a:ext cx="17049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725" y="3424525"/>
            <a:ext cx="20097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475" y="3424525"/>
            <a:ext cx="18573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Visualizziamolo!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facciamo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implementiamo DeGroot (facile)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implementiamo DeGroot, tenendo traccia dei belief aggiornati allo step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usiamo streamlit per visualizzare il processo di aggiornamento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 di DeGroot</a:t>
            </a:r>
            <a:endParaRPr/>
          </a:p>
        </p:txBody>
      </p:sp>
      <p:sp>
        <p:nvSpPr>
          <p:cNvPr id="335" name="Google Shape;335;p51"/>
          <p:cNvSpPr txBox="1"/>
          <p:nvPr/>
        </p:nvSpPr>
        <p:spPr>
          <a:xfrm>
            <a:off x="311700" y="1677750"/>
            <a:ext cx="8520600" cy="2829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3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deGroot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3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beliefs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i =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300">
              <a:solidFill>
                <a:srgbClr val="B5CEA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consensus = </a:t>
            </a:r>
            <a:r>
              <a:rPr lang="it" sz="13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3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3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(consensus == </a:t>
            </a:r>
            <a:r>
              <a:rPr lang="it" sz="13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3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 &lt;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old_beliefs = beliefs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beliefs = environment @ beliefs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it" sz="13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(np.all(old_beliefs - beliefs &lt; np.full(</a:t>
            </a:r>
            <a:r>
              <a:rPr lang="it" sz="13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(beliefs),sys.float_info.epsilon))):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consensus = </a:t>
            </a:r>
            <a:r>
              <a:rPr lang="it" sz="13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3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i = i +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>
              <a:solidFill>
                <a:srgbClr val="B5CEA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3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beliefs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340000" y="4506750"/>
            <a:ext cx="85206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Usiamo numpy per fare moltiplicazioni tra matrici (@)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40000" y="1153950"/>
            <a:ext cx="85206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 app.py (o in un modulo):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 di DeGroot</a:t>
            </a:r>
            <a:endParaRPr/>
          </a:p>
        </p:txBody>
      </p:sp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311700" y="1570650"/>
            <a:ext cx="8520600" cy="30000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2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deGrootSteps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2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environment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2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beliefs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steps = []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i = </a:t>
            </a:r>
            <a:r>
              <a:rPr lang="it" sz="12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consensus = </a:t>
            </a:r>
            <a:r>
              <a:rPr lang="it" sz="12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2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(consensus == </a:t>
            </a:r>
            <a:r>
              <a:rPr lang="it" sz="12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2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 &lt; </a:t>
            </a:r>
            <a:r>
              <a:rPr lang="it" sz="12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old_beliefs = beliefs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beliefs = environment @ beliefs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it" sz="12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(np.all(old_beliefs - beliefs &lt; np.full(</a:t>
            </a:r>
            <a:r>
              <a:rPr lang="it" sz="12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(beliefs),sys.float_info.epsilon))):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consensus = </a:t>
            </a:r>
            <a:r>
              <a:rPr lang="it" sz="12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i = i + </a:t>
            </a:r>
            <a:r>
              <a:rPr lang="it" sz="12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B5CEA8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steps.append(beliefs)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2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steps</a:t>
            </a:r>
            <a:endParaRPr sz="1200"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311700" y="4634100"/>
            <a:ext cx="852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Utilizziamo un array, “steps”, per tenere traccia dei belief ad ogni tempo t</a:t>
            </a:r>
            <a:endParaRPr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340000" y="1153950"/>
            <a:ext cx="85206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 app.py (o in un modulo):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Streamlit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Una libreria Python che permette di realizzare web-app: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per la data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per il machine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Disponibile s</a:t>
            </a:r>
            <a:r>
              <a:rPr lang="it"/>
              <a:t>u https://www.streamlit.io/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16121"/>
          <a:stretch/>
        </p:blipFill>
        <p:spPr>
          <a:xfrm>
            <a:off x="2719425" y="2913775"/>
            <a:ext cx="3705148" cy="18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Funzioni “utility”</a:t>
            </a:r>
            <a:endParaRPr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311700" y="1180775"/>
            <a:ext cx="8520600" cy="27033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convert_to_frac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result = []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mat_list = mat.astype(</a:t>
            </a:r>
            <a:r>
              <a:rPr lang="it" sz="14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).tolist()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(mat_list)):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result.append([])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j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(mat_list[i])):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result[i].append(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it" sz="14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(frac(</a:t>
            </a:r>
            <a:r>
              <a:rPr lang="it" sz="14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(mat_list[i][j])).limit_denominator(</a:t>
            </a:r>
            <a:r>
              <a:rPr lang="it" sz="14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result</a:t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311700" y="4011500"/>
            <a:ext cx="85206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Input</a:t>
            </a:r>
            <a:r>
              <a:rPr lang="it"/>
              <a:t>: np.matrix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/>
              <a:t>Output</a:t>
            </a:r>
            <a:r>
              <a:rPr lang="it"/>
              <a:t>: un array di numeri espressi come frazione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Funzioni “utility”</a:t>
            </a:r>
            <a:endParaRPr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311700" y="1152475"/>
            <a:ext cx="8520600" cy="16704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convert_to_latex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mat_list = convert_to_frac(mat)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mat_list_rows = </a:t>
            </a:r>
            <a:r>
              <a:rPr lang="it" sz="14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 &amp; "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.join, mat_list))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mat_latex_content = </a:t>
            </a: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it" sz="1400">
                <a:solidFill>
                  <a:srgbClr val="D7BA7D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\\\ 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.join(mat_list_rows)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mat_latex_content</a:t>
            </a:r>
            <a:endParaRPr sz="140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4"/>
          <p:cNvSpPr txBox="1"/>
          <p:nvPr>
            <p:ph idx="1" type="body"/>
          </p:nvPr>
        </p:nvSpPr>
        <p:spPr>
          <a:xfrm>
            <a:off x="311700" y="2957625"/>
            <a:ext cx="85206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Input</a:t>
            </a:r>
            <a:r>
              <a:rPr lang="it"/>
              <a:t>: np.matrix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/>
              <a:t>Output</a:t>
            </a:r>
            <a:r>
              <a:rPr lang="it"/>
              <a:t>: il contenuto di </a:t>
            </a:r>
            <a:r>
              <a:rPr lang="it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\begin{pmatrix}  \end{pmatrix}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titolo e descrizione</a:t>
            </a:r>
            <a:endParaRPr/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311700" y="1152475"/>
            <a:ext cx="85206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Scriviamo il titolo ed una breve descrizione nella pagina</a:t>
            </a:r>
            <a:endParaRPr/>
          </a:p>
        </p:txBody>
      </p:sp>
      <p:sp>
        <p:nvSpPr>
          <p:cNvPr id="366" name="Google Shape;366;p55"/>
          <p:cNvSpPr txBox="1"/>
          <p:nvPr/>
        </p:nvSpPr>
        <p:spPr>
          <a:xfrm>
            <a:off x="311700" y="2127475"/>
            <a:ext cx="8520600" cy="1372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st.title(</a:t>
            </a:r>
            <a:r>
              <a:rPr lang="it" sz="12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"DeGroot"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st.write(</a:t>
            </a:r>
            <a:r>
              <a:rPr lang="it" sz="12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"DeGroot gives an insight about how network topology influence spread of information and opinion formation.It also gives an intuition about the reason why eigenvector centrality expresses influence."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st.write(</a:t>
            </a:r>
            <a:r>
              <a:rPr lang="it" sz="12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"Move the slide to inspect the belief vector as it updates according to DeGroot model."</a:t>
            </a:r>
            <a:r>
              <a:rPr lang="it" sz="12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55"/>
          <p:cNvSpPr txBox="1"/>
          <p:nvPr/>
        </p:nvSpPr>
        <p:spPr>
          <a:xfrm>
            <a:off x="311700" y="1542475"/>
            <a:ext cx="85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E1117"/>
                </a:solidFill>
                <a:highlight>
                  <a:srgbClr val="FFFFFF"/>
                </a:highlight>
              </a:rPr>
              <a:t>[...] </a:t>
            </a:r>
            <a:r>
              <a:rPr lang="it" sz="1300">
                <a:solidFill>
                  <a:srgbClr val="0E1117"/>
                </a:solidFill>
                <a:highlight>
                  <a:srgbClr val="FFFFFF"/>
                </a:highlight>
              </a:rPr>
              <a:t>Streamlit apps usually start with a call to </a:t>
            </a:r>
            <a:r>
              <a:rPr lang="it" sz="95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st.title</a:t>
            </a:r>
            <a:r>
              <a:rPr lang="it" sz="1300">
                <a:solidFill>
                  <a:srgbClr val="0E1117"/>
                </a:solidFill>
                <a:highlight>
                  <a:srgbClr val="FFFFFF"/>
                </a:highlight>
              </a:rPr>
              <a:t> to set the app’s title. After that, there are 2 heading levels you can use: </a:t>
            </a:r>
            <a:r>
              <a:rPr lang="it" sz="95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st.header</a:t>
            </a:r>
            <a:r>
              <a:rPr lang="it" sz="1300">
                <a:solidFill>
                  <a:srgbClr val="0E1117"/>
                </a:solidFill>
                <a:highlight>
                  <a:srgbClr val="FFFFFF"/>
                </a:highlight>
              </a:rPr>
              <a:t> and </a:t>
            </a:r>
            <a:r>
              <a:rPr lang="it" sz="950">
                <a:solidFill>
                  <a:srgbClr val="E74C3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st.subheader</a:t>
            </a:r>
            <a:r>
              <a:rPr lang="it" sz="1300">
                <a:solidFill>
                  <a:srgbClr val="0E1117"/>
                </a:solidFill>
                <a:highlight>
                  <a:srgbClr val="FFFFFF"/>
                </a:highlight>
              </a:rPr>
              <a:t>. (dalla documentazione)</a:t>
            </a:r>
            <a:endParaRPr/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12" y="3662800"/>
            <a:ext cx="5255775" cy="1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step</a:t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Aggiungiamo un slider, con tanti step quanti quelli calcolati in fase di soluzione dell’equazione per DeGroot.</a:t>
            </a:r>
            <a:endParaRPr sz="1400"/>
          </a:p>
        </p:txBody>
      </p:sp>
      <p:sp>
        <p:nvSpPr>
          <p:cNvPr id="375" name="Google Shape;375;p56"/>
          <p:cNvSpPr txBox="1"/>
          <p:nvPr/>
        </p:nvSpPr>
        <p:spPr>
          <a:xfrm>
            <a:off x="311700" y="2086975"/>
            <a:ext cx="8520600" cy="2014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p0 = np.matrix([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]).T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 = np.matrix([[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dg_steps = dg.deGrootSteps(T, p0)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step = st.slider(</a:t>
            </a:r>
            <a:r>
              <a:rPr lang="it" sz="13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'Step'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(dg_steps)-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" sz="13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st.write(</a:t>
            </a:r>
            <a:r>
              <a:rPr lang="it" sz="13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"Step: "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step, </a:t>
            </a:r>
            <a:r>
              <a:rPr lang="it" sz="13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it" sz="13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311700" y="172517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streamlit.slider</a:t>
            </a:r>
            <a:r>
              <a:rPr b="1" lang="it" sz="1150">
                <a:solidFill>
                  <a:srgbClr val="2980B9"/>
                </a:solidFill>
              </a:rPr>
              <a:t>(</a:t>
            </a:r>
            <a:r>
              <a:rPr b="1" i="1" lang="it" sz="1150">
                <a:solidFill>
                  <a:srgbClr val="2980B9"/>
                </a:solidFill>
              </a:rPr>
              <a:t>label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min_value=None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max_value=None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value=None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step=None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format=None</a:t>
            </a:r>
            <a:r>
              <a:rPr b="1" lang="it" sz="1150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 sz="1150">
                <a:solidFill>
                  <a:srgbClr val="2980B9"/>
                </a:solidFill>
              </a:rPr>
              <a:t>key=None</a:t>
            </a:r>
            <a:r>
              <a:rPr b="1" lang="it" sz="1150">
                <a:solidFill>
                  <a:srgbClr val="2980B9"/>
                </a:solidFill>
              </a:rPr>
              <a:t>)</a:t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762" y="4175150"/>
            <a:ext cx="4324475" cy="7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grafo</a:t>
            </a:r>
            <a:endParaRPr/>
          </a:p>
        </p:txBody>
      </p:sp>
      <p:sp>
        <p:nvSpPr>
          <p:cNvPr id="383" name="Google Shape;383;p57"/>
          <p:cNvSpPr txBox="1"/>
          <p:nvPr>
            <p:ph idx="1" type="body"/>
          </p:nvPr>
        </p:nvSpPr>
        <p:spPr>
          <a:xfrm>
            <a:off x="311700" y="2112175"/>
            <a:ext cx="8520600" cy="24621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 = nx.from_numpy_matrix(T, </a:t>
            </a:r>
            <a:r>
              <a:rPr lang="it" sz="14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create_using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=nx.MultiDiGraph())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T_label = u.convert_to_frac(T) </a:t>
            </a:r>
            <a:r>
              <a:rPr lang="it" sz="14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# convert T values to fractions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i, j, d </a:t>
            </a: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G.edges(</a:t>
            </a:r>
            <a:r>
              <a:rPr lang="it" sz="14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d[</a:t>
            </a:r>
            <a:r>
              <a:rPr lang="it" sz="14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'label'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 = T_label[i][j] </a:t>
            </a:r>
            <a:r>
              <a:rPr lang="it" sz="14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# reassign label to G graph edges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dot = nx.nx_pydot.to_pydot(G) </a:t>
            </a:r>
            <a:r>
              <a:rPr lang="it" sz="14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# convert to DOT description language</a:t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st.graphviz_chart(dot.to_string())</a:t>
            </a:r>
            <a:endParaRPr b="1"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311700" y="1202750"/>
            <a:ext cx="852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highlight>
                  <a:srgbClr val="E7F2FA"/>
                </a:highlight>
                <a:latin typeface="Consolas"/>
                <a:ea typeface="Consolas"/>
                <a:cs typeface="Consolas"/>
                <a:sym typeface="Consolas"/>
              </a:rPr>
              <a:t>streamlit.graphviz_chart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(</a:t>
            </a:r>
            <a:r>
              <a:rPr b="1" i="1" lang="it">
                <a:solidFill>
                  <a:srgbClr val="2980B9"/>
                </a:solidFill>
                <a:highlight>
                  <a:srgbClr val="E7F2FA"/>
                </a:highlight>
              </a:rPr>
              <a:t>figure_or_dot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>
                <a:solidFill>
                  <a:srgbClr val="2980B9"/>
                </a:solidFill>
                <a:highlight>
                  <a:srgbClr val="E7F2FA"/>
                </a:highlight>
              </a:rPr>
              <a:t>use_container_width=False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)</a:t>
            </a:r>
            <a:endParaRPr b="1">
              <a:solidFill>
                <a:srgbClr val="2980B9"/>
              </a:solidFill>
              <a:highlight>
                <a:srgbClr val="E7F2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800"/>
              </a:spcAft>
              <a:buNone/>
            </a:pPr>
            <a:r>
              <a:rPr lang="it">
                <a:solidFill>
                  <a:srgbClr val="0E1117"/>
                </a:solidFill>
                <a:highlight>
                  <a:srgbClr val="FFFFFF"/>
                </a:highlight>
              </a:rPr>
              <a:t>Display a graph using the dagre-d3 library.</a:t>
            </a:r>
            <a:endParaRPr>
              <a:solidFill>
                <a:srgbClr val="0E111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grafo</a:t>
            </a:r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1318700"/>
            <a:ext cx="21431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grafico a barre</a:t>
            </a:r>
            <a:endParaRPr/>
          </a:p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311700" y="1913625"/>
            <a:ext cx="8520600" cy="760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chart_data = pd.DataFrame(dg_steps[step])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st.bar_chart(chart_data)</a:t>
            </a:r>
            <a:endParaRPr b="1"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311700" y="12457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streamlit.bar_chart</a:t>
            </a:r>
            <a:r>
              <a:rPr b="1" lang="it">
                <a:solidFill>
                  <a:srgbClr val="2980B9"/>
                </a:solidFill>
              </a:rPr>
              <a:t>(</a:t>
            </a:r>
            <a:r>
              <a:rPr b="1" i="1" lang="it">
                <a:solidFill>
                  <a:srgbClr val="2980B9"/>
                </a:solidFill>
              </a:rPr>
              <a:t>data=None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>
                <a:solidFill>
                  <a:srgbClr val="2980B9"/>
                </a:solidFill>
              </a:rPr>
              <a:t>width=0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>
                <a:solidFill>
                  <a:srgbClr val="2980B9"/>
                </a:solidFill>
              </a:rPr>
              <a:t>height=0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, </a:t>
            </a:r>
            <a:r>
              <a:rPr b="1" i="1" lang="it">
                <a:solidFill>
                  <a:srgbClr val="2980B9"/>
                </a:solidFill>
              </a:rPr>
              <a:t>use_container_width=True</a:t>
            </a:r>
            <a:r>
              <a:rPr b="1" lang="it">
                <a:solidFill>
                  <a:srgbClr val="2980B9"/>
                </a:solidFill>
              </a:rPr>
              <a:t>)</a:t>
            </a:r>
            <a:endParaRPr/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63" y="2819750"/>
            <a:ext cx="2448006" cy="21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9"/>
          <p:cNvSpPr/>
          <p:nvPr/>
        </p:nvSpPr>
        <p:spPr>
          <a:xfrm>
            <a:off x="4159163" y="3629450"/>
            <a:ext cx="587100" cy="43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438" y="2935025"/>
            <a:ext cx="2354400" cy="2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Latex</a:t>
            </a:r>
            <a:endParaRPr/>
          </a:p>
        </p:txBody>
      </p:sp>
      <p:sp>
        <p:nvSpPr>
          <p:cNvPr id="406" name="Google Shape;406;p60"/>
          <p:cNvSpPr txBox="1"/>
          <p:nvPr>
            <p:ph idx="1" type="body"/>
          </p:nvPr>
        </p:nvSpPr>
        <p:spPr>
          <a:xfrm>
            <a:off x="311700" y="1436225"/>
            <a:ext cx="4711500" cy="33111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ltx_mat = u.convert_to_latex(T)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b_mat = u.convert_to_latex(dg_steps[step])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p0_mat = u.convert_to_latex(p0)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T_t_mat = u.convert_to_latex(T_t)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st.latex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sz="1400">
              <a:solidFill>
                <a:srgbClr val="D1696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T =</a:t>
            </a:r>
            <a:endParaRPr sz="1400">
              <a:solidFill>
                <a:srgbClr val="D1696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\begin{pmatrix}</a:t>
            </a:r>
            <a:endParaRPr sz="1400">
              <a:solidFill>
                <a:srgbClr val="D1696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'''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+ltx_mat+</a:t>
            </a:r>
            <a:r>
              <a:rPr lang="it" sz="14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sz="1400">
              <a:solidFill>
                <a:srgbClr val="D1696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it" sz="1400">
                <a:solidFill>
                  <a:srgbClr val="D7BA7D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\e</a:t>
            </a: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nd{pmatrix}</a:t>
            </a:r>
            <a:endParaRPr sz="1400">
              <a:solidFill>
                <a:srgbClr val="D16969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16969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'''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...</a:t>
            </a:r>
            <a:endParaRPr/>
          </a:p>
        </p:txBody>
      </p:sp>
      <p:sp>
        <p:nvSpPr>
          <p:cNvPr id="407" name="Google Shape;407;p60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streamlit.latex</a:t>
            </a:r>
            <a:r>
              <a:rPr b="1" lang="it">
                <a:solidFill>
                  <a:srgbClr val="2980B9"/>
                </a:solidFill>
              </a:rPr>
              <a:t>(</a:t>
            </a:r>
            <a:r>
              <a:rPr b="1" i="1" lang="it">
                <a:solidFill>
                  <a:srgbClr val="2980B9"/>
                </a:solidFill>
              </a:rPr>
              <a:t>body</a:t>
            </a:r>
            <a:r>
              <a:rPr b="1" lang="it">
                <a:solidFill>
                  <a:srgbClr val="2980B9"/>
                </a:solidFill>
              </a:rPr>
              <a:t>)</a:t>
            </a:r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75" y="1436225"/>
            <a:ext cx="2047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950" y="2302238"/>
            <a:ext cx="12192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550" y="2326063"/>
            <a:ext cx="1524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000" y="3168263"/>
            <a:ext cx="16573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925" y="4039038"/>
            <a:ext cx="20955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Implementiamo la dashboard - Layout</a:t>
            </a:r>
            <a:endParaRPr/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311700" y="2009300"/>
            <a:ext cx="8520600" cy="18252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col1, col2 = st.beta_columns(</a:t>
            </a:r>
            <a:r>
              <a:rPr lang="it" sz="14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col1: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st.graphviz_chart(dot.to_string())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col2: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st.bar_chart(chart_data)</a:t>
            </a:r>
            <a:endParaRPr sz="1400"/>
          </a:p>
        </p:txBody>
      </p:sp>
      <p:sp>
        <p:nvSpPr>
          <p:cNvPr id="419" name="Google Shape;419;p61"/>
          <p:cNvSpPr txBox="1"/>
          <p:nvPr/>
        </p:nvSpPr>
        <p:spPr>
          <a:xfrm>
            <a:off x="311700" y="1244588"/>
            <a:ext cx="8520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highlight>
                  <a:srgbClr val="E7F2FA"/>
                </a:highlight>
                <a:latin typeface="Consolas"/>
                <a:ea typeface="Consolas"/>
                <a:cs typeface="Consolas"/>
                <a:sym typeface="Consolas"/>
              </a:rPr>
              <a:t>streamlit.beta_columns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(</a:t>
            </a:r>
            <a:r>
              <a:rPr b="1" i="1" lang="it">
                <a:solidFill>
                  <a:srgbClr val="2980B9"/>
                </a:solidFill>
                <a:highlight>
                  <a:srgbClr val="E7F2FA"/>
                </a:highlight>
              </a:rPr>
              <a:t>spec</a:t>
            </a:r>
            <a:r>
              <a:rPr b="1" lang="it">
                <a:solidFill>
                  <a:srgbClr val="2980B9"/>
                </a:solidFill>
                <a:highlight>
                  <a:srgbClr val="E7F2FA"/>
                </a:highlight>
              </a:rPr>
              <a:t>)</a:t>
            </a:r>
            <a:endParaRPr b="1">
              <a:solidFill>
                <a:srgbClr val="2980B9"/>
              </a:solidFill>
              <a:highlight>
                <a:srgbClr val="E7F2FA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1800"/>
              </a:spcAft>
              <a:buNone/>
            </a:pPr>
            <a:r>
              <a:rPr lang="it">
                <a:solidFill>
                  <a:srgbClr val="0E111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Insert containers laid out as side-by-side columns.</a:t>
            </a:r>
            <a:endParaRPr>
              <a:solidFill>
                <a:srgbClr val="0E111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La dashboard - convergenza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Componenti di streamlit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Streamlit mette a disposizione dei “componenti” che possiamo usare: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per mostrare dei dati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latex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grafici (barre, linee)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mappe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reti...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per rendere le pagine interattive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slider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pulsanti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select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radio...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3" title="degroot-conv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La dashboard - non convergenza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5" title="degroot-noconv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Deploy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Diverse soluzioni</a:t>
            </a:r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condivisione con streamlit share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condivisione su Heroku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Pubblicazione su Heroku</a:t>
            </a:r>
            <a:endParaRPr/>
          </a:p>
        </p:txBody>
      </p:sp>
      <p:sp>
        <p:nvSpPr>
          <p:cNvPr id="456" name="Google Shape;45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il file dei requirements (requirements.txt)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un file di setup per Heroku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il Procfile per Heroku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Pubblichiamo i sorgenti su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un progetto Heroku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Abbiniamo il nostro repository GitHub al progetto Heroku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Pubblicazione su Heroku - file setup.sh</a:t>
            </a:r>
            <a:endParaRPr/>
          </a:p>
        </p:txBody>
      </p:sp>
      <p:sp>
        <p:nvSpPr>
          <p:cNvPr id="462" name="Google Shape;46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F1FA8C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-p ~/.streamlit/</a:t>
            </a:r>
            <a:endParaRPr sz="1050">
              <a:solidFill>
                <a:srgbClr val="F8F8F2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8BE9FD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[general]\n\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email = \"your-email@domain.com\"\n\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&gt; ~/.streamlit/credentials.toml</a:t>
            </a:r>
            <a:endParaRPr sz="1050">
              <a:solidFill>
                <a:srgbClr val="F8F8F2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8BE9FD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[server]\n\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headless = true\n\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enableCORS=false\n\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port = 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$PORT</a:t>
            </a: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\n\</a:t>
            </a:r>
            <a:endParaRPr sz="1050">
              <a:solidFill>
                <a:srgbClr val="50FA7B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050">
                <a:solidFill>
                  <a:srgbClr val="50FA7B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" sz="105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&gt; ~/.streamlit/config.toml</a:t>
            </a:r>
            <a:endParaRPr>
              <a:highlight>
                <a:srgbClr val="1E1E1E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Pubblicazione su Heroku - Procfile</a:t>
            </a:r>
            <a:endParaRPr/>
          </a:p>
        </p:txBody>
      </p:sp>
      <p:sp>
        <p:nvSpPr>
          <p:cNvPr id="468" name="Google Shape;468;p70"/>
          <p:cNvSpPr txBox="1"/>
          <p:nvPr>
            <p:ph idx="1" type="body"/>
          </p:nvPr>
        </p:nvSpPr>
        <p:spPr>
          <a:xfrm>
            <a:off x="311700" y="1673575"/>
            <a:ext cx="8520600" cy="4299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>
                <a:solidFill>
                  <a:srgbClr val="F8F8F2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web: sh setup.sh &amp;&amp; streamlit run app.py</a:t>
            </a:r>
            <a:endParaRPr sz="1400">
              <a:highlight>
                <a:srgbClr val="1E1E1E"/>
              </a:highlight>
            </a:endParaRPr>
          </a:p>
        </p:txBody>
      </p:sp>
      <p:sp>
        <p:nvSpPr>
          <p:cNvPr id="469" name="Google Shape;469;p70"/>
          <p:cNvSpPr txBox="1"/>
          <p:nvPr>
            <p:ph idx="1" type="body"/>
          </p:nvPr>
        </p:nvSpPr>
        <p:spPr>
          <a:xfrm>
            <a:off x="311700" y="1152475"/>
            <a:ext cx="85206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Esegue setup.sh ed avvia streamlit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Pubblicazione su Heroku - abbinamento con GitHub</a:t>
            </a:r>
            <a:endParaRPr/>
          </a:p>
        </p:txBody>
      </p:sp>
      <p:pic>
        <p:nvPicPr>
          <p:cNvPr id="475" name="Google Shape;4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50" y="1017725"/>
            <a:ext cx="5879484" cy="32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Streamlit vs Dash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si può fare con Streamlit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Un “generatore di volti” con le GAN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50" y="1556575"/>
            <a:ext cx="5834888" cy="32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Streamlit vs Dash</a:t>
            </a:r>
            <a:endParaRPr/>
          </a:p>
        </p:txBody>
      </p:sp>
      <p:sp>
        <p:nvSpPr>
          <p:cNvPr id="486" name="Google Shape;486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Streamlit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Più semplice da apprendere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Prototipazione facile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Codice più compatto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Poco personalizzabile (HTML+CSS)</a:t>
            </a:r>
            <a:endParaRPr/>
          </a:p>
        </p:txBody>
      </p:sp>
      <p:sp>
        <p:nvSpPr>
          <p:cNvPr id="487" name="Google Shape;487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Dash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Curva di apprendimento un po’ più ripida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Più verboso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Più personalizzabile (enterprise)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Riferimenti</a:t>
            </a:r>
            <a:endParaRPr/>
          </a:p>
        </p:txBody>
      </p:sp>
      <p:sp>
        <p:nvSpPr>
          <p:cNvPr id="493" name="Google Shape;493;p74"/>
          <p:cNvSpPr txBox="1"/>
          <p:nvPr>
            <p:ph idx="1" type="body"/>
          </p:nvPr>
        </p:nvSpPr>
        <p:spPr>
          <a:xfrm>
            <a:off x="311700" y="1152475"/>
            <a:ext cx="8520600" cy="3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u="sng">
                <a:solidFill>
                  <a:schemeClr val="hlink"/>
                </a:solidFill>
                <a:hlinkClick r:id="rId3"/>
              </a:rPr>
              <a:t>https://en.wikipedia.org/wiki/DeGroot_learning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Social and Economic Networks, Matthew O. Jackson, Princeton Univesity Press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 u="sng">
                <a:solidFill>
                  <a:schemeClr val="hlink"/>
                </a:solidFill>
                <a:hlinkClick r:id="rId4"/>
              </a:rPr>
              <a:t>Social and Economic Networks: Models and Analysis, Coursera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it"/>
              <a:t>Sorgenti: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500" u="sng">
                <a:solidFill>
                  <a:schemeClr val="hlink"/>
                </a:solidFill>
                <a:hlinkClick r:id="rId5"/>
              </a:rPr>
              <a:t>https://github.com/antigones/streamlit-degroot/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it"/>
              <a:t>Applicazione: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600" u="sng">
                <a:solidFill>
                  <a:schemeClr val="hlink"/>
                </a:solidFill>
                <a:hlinkClick r:id="rId6"/>
              </a:rPr>
              <a:t>https://streamlit-degroot.herokuapp.com/</a:t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GDG Roma</a:t>
            </a:r>
            <a:endParaRPr/>
          </a:p>
        </p:txBody>
      </p:sp>
      <p:sp>
        <p:nvSpPr>
          <p:cNvPr id="499" name="Google Shape;499;p75"/>
          <p:cNvSpPr txBox="1"/>
          <p:nvPr>
            <p:ph idx="1" type="body"/>
          </p:nvPr>
        </p:nvSpPr>
        <p:spPr>
          <a:xfrm>
            <a:off x="1650525" y="3708850"/>
            <a:ext cx="71817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https://www.meetup.com/it-IT/GDG-Roma/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https://gdg.community.dev/gdg-roma/</a:t>
            </a:r>
            <a:endParaRPr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875" y="1017725"/>
            <a:ext cx="7302234" cy="23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400" y="4315775"/>
            <a:ext cx="798125" cy="3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713" y="3837300"/>
            <a:ext cx="831500" cy="2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Grazie!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si può fare con Streamlit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Realtime object detection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63" y="1556575"/>
            <a:ext cx="6008466" cy="32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Installare streamlit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un virtual env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lphaLcPeriod"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python -m venv venv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Lo attiviamo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lphaLcPeriod"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venv\Script\activate.bat (Windows)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Installiamo streamlit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lphaLcPeriod"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pip install streamlit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Creiamo un file app.py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it"/>
              <a:t>importiamo streamlit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import streamlit as sl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Lanciamo l’applicazione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AutoNum type="alphaLcPeriod"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streamlit run app.py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Madurai"/>
                <a:ea typeface="Hind Madurai"/>
                <a:cs typeface="Hind Madurai"/>
                <a:sym typeface="Hind Madurai"/>
              </a:rPr>
              <a:t>Centralità</a:t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